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0" r:id="rId5"/>
    <p:sldId id="289" r:id="rId6"/>
    <p:sldId id="29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5/5/2020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5/5/2020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5/5/2020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5/5/2020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5/5/2020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86000"/>
            <a:ext cx="7406640" cy="786384"/>
          </a:xfrm>
        </p:spPr>
        <p:txBody>
          <a:bodyPr>
            <a:normAutofit fontScale="90000"/>
          </a:bodyPr>
          <a:lstStyle/>
          <a:p>
            <a:pPr algn="ctr"/>
            <a:r>
              <a:rPr lang="en-US" sz="3600" b="1" dirty="0">
                <a:effectLst/>
                <a:latin typeface="Times New Roman" pitchFamily="18" charset="0"/>
                <a:cs typeface="Times New Roman" pitchFamily="18" charset="0"/>
              </a:rPr>
              <a:t>Chapter No.1 </a:t>
            </a:r>
            <a:br>
              <a:rPr lang="en-US" sz="3600" b="1" dirty="0">
                <a:effectLst/>
                <a:latin typeface="Times New Roman" pitchFamily="18" charset="0"/>
                <a:cs typeface="Times New Roman" pitchFamily="18" charset="0"/>
              </a:rPr>
            </a:br>
            <a:r>
              <a:rPr lang="en-US" sz="3600" b="1" dirty="0">
                <a:effectLst/>
                <a:latin typeface="Times New Roman" pitchFamily="18" charset="0"/>
                <a:cs typeface="Times New Roman" pitchFamily="18" charset="0"/>
              </a:rPr>
              <a:t>Introduction to Computer</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smtClean="0">
                <a:effectLst/>
                <a:latin typeface="Times New Roman" pitchFamily="18" charset="0"/>
                <a:cs typeface="Times New Roman" pitchFamily="18" charset="0"/>
              </a:rPr>
              <a:t>What is Computer?</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219200" y="1447800"/>
            <a:ext cx="7498080" cy="4800600"/>
          </a:xfrm>
        </p:spPr>
        <p:txBody>
          <a:bodyPr>
            <a:noAutofit/>
          </a:bodyPr>
          <a:lstStyle/>
          <a:p>
            <a:pPr algn="just"/>
            <a:r>
              <a:rPr lang="en-US" sz="2600" dirty="0" smtClean="0">
                <a:latin typeface="Times New Roman" pitchFamily="18" charset="0"/>
                <a:cs typeface="Times New Roman" pitchFamily="18" charset="0"/>
              </a:rPr>
              <a:t>Derived from word “compute” means to calculate</a:t>
            </a:r>
          </a:p>
          <a:p>
            <a:pPr algn="just"/>
            <a:r>
              <a:rPr lang="en-US" sz="2600" i="1" dirty="0" smtClean="0">
                <a:latin typeface="Times New Roman" pitchFamily="18" charset="0"/>
                <a:cs typeface="Times New Roman" pitchFamily="18" charset="0"/>
              </a:rPr>
              <a:t>Computer is a modern electronic machine that is used to solve different kinds of problems according to the set of instruction given to it</a:t>
            </a:r>
          </a:p>
          <a:p>
            <a:pPr algn="ctr">
              <a:buNone/>
            </a:pPr>
            <a:r>
              <a:rPr lang="en-US" sz="2600" dirty="0" smtClean="0">
                <a:latin typeface="Times New Roman" pitchFamily="18" charset="0"/>
                <a:cs typeface="Times New Roman" pitchFamily="18" charset="0"/>
              </a:rPr>
              <a:t>OR</a:t>
            </a:r>
          </a:p>
          <a:p>
            <a:pPr algn="just"/>
            <a:r>
              <a:rPr lang="en-US" sz="2600" i="1" dirty="0" smtClean="0">
                <a:latin typeface="Times New Roman" pitchFamily="18" charset="0"/>
                <a:cs typeface="Times New Roman" pitchFamily="18" charset="0"/>
              </a:rPr>
              <a:t>A computer is an electronic machine that operates under the control of instructions, that accepts the input data, process or manipulate the given data according to the predefined instructions and stores the result for future use. It can also retrieve the stored results as and when required again</a:t>
            </a:r>
          </a:p>
          <a:p>
            <a:pPr algn="just"/>
            <a:r>
              <a:rPr lang="en-US" sz="2600" dirty="0" smtClean="0">
                <a:latin typeface="Times New Roman" pitchFamily="18" charset="0"/>
                <a:cs typeface="Times New Roman" pitchFamily="18" charset="0"/>
              </a:rPr>
              <a:t>Also known as “Electronic Data Processing”</a:t>
            </a:r>
          </a:p>
          <a:p>
            <a:pPr algn="just"/>
            <a:endParaRPr lang="en-US" sz="26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smtClean="0">
                <a:effectLst/>
                <a:latin typeface="Times New Roman" pitchFamily="18" charset="0"/>
                <a:cs typeface="Times New Roman" pitchFamily="18" charset="0"/>
              </a:rPr>
              <a:t>Data &amp; Information</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219200" y="1447800"/>
            <a:ext cx="7498080" cy="4800600"/>
          </a:xfrm>
        </p:spPr>
        <p:txBody>
          <a:bodyPr>
            <a:normAutofit/>
          </a:bodyPr>
          <a:lstStyle/>
          <a:p>
            <a:pPr algn="just"/>
            <a:r>
              <a:rPr lang="en-US" sz="2600" dirty="0" smtClean="0">
                <a:latin typeface="Times New Roman" pitchFamily="18" charset="0"/>
                <a:cs typeface="Times New Roman" pitchFamily="18" charset="0"/>
              </a:rPr>
              <a:t>“Data” refers to the facts concerning things such as people, object</a:t>
            </a:r>
          </a:p>
          <a:p>
            <a:pPr lvl="1" algn="just"/>
            <a:r>
              <a:rPr lang="en-US" sz="2200" dirty="0" smtClean="0">
                <a:latin typeface="Times New Roman" pitchFamily="18" charset="0"/>
                <a:cs typeface="Times New Roman" pitchFamily="18" charset="0"/>
              </a:rPr>
              <a:t>Data is defined as collection of raw facts and figures, which is collected for specific purpose</a:t>
            </a:r>
          </a:p>
          <a:p>
            <a:pPr algn="just"/>
            <a:r>
              <a:rPr lang="en-US" sz="2600" dirty="0" smtClean="0">
                <a:latin typeface="Times New Roman" pitchFamily="18" charset="0"/>
                <a:cs typeface="Times New Roman" pitchFamily="18" charset="0"/>
              </a:rPr>
              <a:t>Processed and refined data is referred to as information</a:t>
            </a:r>
          </a:p>
          <a:p>
            <a:pPr lvl="1" algn="just"/>
            <a:r>
              <a:rPr lang="en-US" sz="2200" dirty="0" smtClean="0">
                <a:latin typeface="Times New Roman" pitchFamily="18" charset="0"/>
                <a:cs typeface="Times New Roman" pitchFamily="18" charset="0"/>
              </a:rPr>
              <a:t>When raw facts and figures are arranged in such a suitable manner that they give the clear and proper meaning</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normAutofit/>
          </a:bodyPr>
          <a:lstStyle/>
          <a:p>
            <a:r>
              <a:rPr lang="en-US" sz="3200" b="1" dirty="0" smtClean="0">
                <a:effectLst/>
                <a:latin typeface="Times New Roman" pitchFamily="18" charset="0"/>
                <a:cs typeface="Times New Roman" pitchFamily="18" charset="0"/>
              </a:rPr>
              <a:t>Data Processing system </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143000" y="1447800"/>
            <a:ext cx="7714488" cy="1371600"/>
          </a:xfrm>
        </p:spPr>
        <p:txBody>
          <a:bodyPr>
            <a:normAutofit/>
          </a:bodyPr>
          <a:lstStyle/>
          <a:p>
            <a:pPr algn="just"/>
            <a:r>
              <a:rPr lang="en-US" sz="2600" dirty="0" smtClean="0">
                <a:latin typeface="Times New Roman" pitchFamily="18" charset="0"/>
                <a:cs typeface="Times New Roman" pitchFamily="18" charset="0"/>
              </a:rPr>
              <a:t>A system that accepts data as input, manipulates( or process ) it and returns an output, which gives proper and useful meaning</a:t>
            </a:r>
          </a:p>
          <a:p>
            <a:pPr algn="just">
              <a:buNone/>
            </a:pPr>
            <a:endParaRPr lang="en-US" sz="2600" dirty="0" smtClean="0">
              <a:latin typeface="Times New Roman" pitchFamily="18" charset="0"/>
              <a:cs typeface="Times New Roman" pitchFamily="18" charset="0"/>
            </a:endParaRPr>
          </a:p>
          <a:p>
            <a:pPr algn="just">
              <a:buNone/>
            </a:pPr>
            <a:endParaRPr lang="en-US" sz="2600" dirty="0" smtClean="0">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2"/>
          <a:srcRect/>
          <a:stretch>
            <a:fillRect/>
          </a:stretch>
        </p:blipFill>
        <p:spPr bwMode="auto">
          <a:xfrm>
            <a:off x="2209800" y="3124200"/>
            <a:ext cx="4705350" cy="1428750"/>
          </a:xfrm>
          <a:prstGeom prst="rect">
            <a:avLst/>
          </a:prstGeom>
          <a:noFill/>
          <a:ln w="9525">
            <a:noFill/>
            <a:miter lim="800000"/>
            <a:headEnd/>
            <a:tailEnd/>
          </a:ln>
          <a:effectLst/>
        </p:spPr>
      </p:pic>
      <p:sp>
        <p:nvSpPr>
          <p:cNvPr id="7" name="Content Placeholder 2"/>
          <p:cNvSpPr txBox="1">
            <a:spLocks/>
          </p:cNvSpPr>
          <p:nvPr/>
        </p:nvSpPr>
        <p:spPr>
          <a:xfrm>
            <a:off x="990600" y="6477000"/>
            <a:ext cx="7696200" cy="381000"/>
          </a:xfrm>
          <a:prstGeom prst="rect">
            <a:avLst/>
          </a:prstGeom>
        </p:spPr>
        <p:txBody>
          <a:bodyPr>
            <a:normAutofit/>
          </a:bodyPr>
          <a:lstStyle/>
          <a:p>
            <a:pPr marL="365760" lvl="0" indent="-283464" algn="just">
              <a:spcBef>
                <a:spcPts val="600"/>
              </a:spcBef>
              <a:buClr>
                <a:schemeClr val="accent1"/>
              </a:buClr>
              <a:buSzPct val="80000"/>
            </a:pPr>
            <a:r>
              <a:rPr lang="en-US" sz="1600" dirty="0" smtClean="0">
                <a:latin typeface="Times New Roman" pitchFamily="18" charset="0"/>
                <a:cs typeface="Times New Roman" pitchFamily="18" charset="0"/>
              </a:rPr>
              <a:t>http://computer.atlas4e.com/Project_E1/chapter01/chapter1.htm</a:t>
            </a:r>
            <a:endParaRPr kumimoji="0" lang="en-US" sz="1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normAutofit/>
          </a:bodyPr>
          <a:lstStyle/>
          <a:p>
            <a:r>
              <a:rPr lang="en-US" sz="3200" b="1" dirty="0" smtClean="0">
                <a:effectLst/>
                <a:latin typeface="Times New Roman" pitchFamily="18" charset="0"/>
                <a:cs typeface="Times New Roman" pitchFamily="18" charset="0"/>
              </a:rPr>
              <a:t>Information System</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143000" y="1447800"/>
            <a:ext cx="7714488" cy="4800600"/>
          </a:xfrm>
        </p:spPr>
        <p:txBody>
          <a:bodyPr>
            <a:noAutofit/>
          </a:bodyPr>
          <a:lstStyle/>
          <a:p>
            <a:pPr algn="just"/>
            <a:r>
              <a:rPr lang="en-US" sz="2600" dirty="0" smtClean="0">
                <a:latin typeface="Times New Roman" pitchFamily="18" charset="0"/>
                <a:cs typeface="Times New Roman" pitchFamily="18" charset="0"/>
              </a:rPr>
              <a:t>A system that processes the raw data to convert it into useful information</a:t>
            </a:r>
          </a:p>
          <a:p>
            <a:pPr algn="just"/>
            <a:r>
              <a:rPr lang="en-US" sz="2600" dirty="0" smtClean="0">
                <a:latin typeface="Times New Roman" pitchFamily="18" charset="0"/>
                <a:cs typeface="Times New Roman" pitchFamily="18" charset="0"/>
              </a:rPr>
              <a:t>It includes hardware, software, data, procedures and the users that interact with the computer</a:t>
            </a:r>
          </a:p>
          <a:p>
            <a:pPr algn="just">
              <a:buNone/>
            </a:pP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normAutofit/>
          </a:bodyPr>
          <a:lstStyle/>
          <a:p>
            <a:r>
              <a:rPr lang="en-US" sz="3200" b="1" dirty="0" smtClean="0">
                <a:effectLst/>
                <a:latin typeface="Times New Roman" pitchFamily="18" charset="0"/>
                <a:cs typeface="Times New Roman" pitchFamily="18" charset="0"/>
              </a:rPr>
              <a:t>Information Technology</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143000" y="1447800"/>
            <a:ext cx="7714488" cy="4800600"/>
          </a:xfrm>
        </p:spPr>
        <p:txBody>
          <a:bodyPr>
            <a:noAutofit/>
          </a:bodyPr>
          <a:lstStyle/>
          <a:p>
            <a:pPr algn="just"/>
            <a:r>
              <a:rPr lang="en-US" sz="2600" dirty="0" smtClean="0">
                <a:latin typeface="Times New Roman" pitchFamily="18" charset="0"/>
                <a:cs typeface="Times New Roman" pitchFamily="18" charset="0"/>
              </a:rPr>
              <a:t>“Information technology is a technology that combines computing with high speed communication links for carrying data from one place to another, all over the world”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12130</TotalTime>
  <Words>255</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Chapter No.1  Introduction to Computer</vt:lpstr>
      <vt:lpstr>What is Computer?</vt:lpstr>
      <vt:lpstr>Data &amp; Information</vt:lpstr>
      <vt:lpstr>Data Processing system </vt:lpstr>
      <vt:lpstr>Information System</vt:lpstr>
      <vt:lpstr>Information Technology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290</cp:revision>
  <dcterms:created xsi:type="dcterms:W3CDTF">2015-09-13T05:42:29Z</dcterms:created>
  <dcterms:modified xsi:type="dcterms:W3CDTF">2020-05-05T15:50:21Z</dcterms:modified>
</cp:coreProperties>
</file>